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57" r:id="rId3"/>
    <p:sldId id="258" r:id="rId4"/>
    <p:sldId id="260" r:id="rId5"/>
    <p:sldId id="262" r:id="rId6"/>
    <p:sldId id="263" r:id="rId7"/>
    <p:sldId id="273" r:id="rId8"/>
    <p:sldId id="264" r:id="rId9"/>
    <p:sldId id="266" r:id="rId10"/>
    <p:sldId id="275" r:id="rId11"/>
    <p:sldId id="277" r:id="rId12"/>
    <p:sldId id="27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C46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22" autoAdjust="0"/>
  </p:normalViewPr>
  <p:slideViewPr>
    <p:cSldViewPr snapToGrid="0">
      <p:cViewPr varScale="1">
        <p:scale>
          <a:sx n="73" d="100"/>
          <a:sy n="73" d="100"/>
        </p:scale>
        <p:origin x="60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16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9B02BB2-72E3-5892-59A7-256CAD8B63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8C31E9-B9D3-42B3-9324-A43DEF4891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FF784-10EE-4B5F-8A84-523DC6C38F87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AD7C75-A3D8-738F-924C-3B6FFB44BA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D1FC9-928D-CC73-7C55-73B911DA85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F1866-53F4-4A1A-8DFA-BFC97110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64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84A0F-83A2-C8C0-96E9-5733C2A9B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4167BC-0040-A918-243A-D4B3FCEC6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CBFDE-05B9-4754-989A-D096AA31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20BE9-3239-A15E-0F5F-4A793F78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6FDB5-B8AF-8F02-BB20-45CD15D3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4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38A97-7764-B551-79D8-043B037D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3F4E6-22A1-32BC-0A73-DEAAA318B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5EB41-5ED8-C66A-07F2-F5405D95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C1240-7A1F-B2C2-004F-1BFD0EF9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4EC33-C853-BE14-421C-7C352E19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1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BEE169-61D5-1C53-710E-6FD5E3222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BE1FB-2761-50DD-302B-261B38834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213D8-7DD2-7521-B550-6A1E9762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6A2CA-D652-80E3-AB37-158F8921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F5DC1-40E7-526B-3506-11AD9E79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2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52711-A94C-D069-83A0-CC33CE37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786E8-9BFC-209F-D499-9F383C21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4E7E6-3BE0-94E6-C39A-1C03C341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297B2-377B-1FB0-266F-FE5EE58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87DA2-2888-B1E8-9625-AA5D7729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1ABD9-0B98-B018-DB5A-B53ECAAD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54EEE-57E5-1AA0-F8D9-29EA421DE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92E2A-762A-5C21-E9A8-8BEED3B4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7B955-FD9A-188D-B31F-9A271536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B5F7B-A434-F32A-2D84-1798002D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3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D1A08-13DD-FE52-DEC2-1E992624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0438D-59BD-E627-12FF-11348C86C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ADF8D-E3BD-30AF-49E3-0BECF98A6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F8B1D-2567-6F50-FFE2-835E63EB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E15444-E7F0-8220-9989-51470DCB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0C4D61-3D04-AFFE-953B-D3C086D0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1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0D991-8677-DB34-349F-D4AC63DA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CB098-10F8-7F56-30B9-81791E61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F64D2F-1642-A62A-E62A-4D9C2CAF3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66FC18-6F09-88BF-FEE3-8790D82F3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AD92C-20FB-65D3-47D7-0E38006E2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7AF0F9-1047-1B90-8718-1135CCED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0208EE-0E8A-90F1-79BD-0471A304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1EBC12-96C3-E106-7929-0662A658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7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A920F-3686-476E-3425-6320B2A5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5C4851-1784-D543-12F1-4DA5E77F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8D7770-44D6-A284-6E9A-A94075A0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5810F-7436-FD00-D36B-67D39C35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A63942-FE61-C653-6639-95D462CF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D289BE-E566-150D-BE4E-E8D4BCF23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F7560-CA78-10B9-2DF5-1E8E66B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4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43385-F199-98B9-5B91-8EB80382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E1CEE-4360-5B1B-6799-33949131C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F735AB-660F-F43F-1180-03A2A6436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E0C0E9-07AE-B631-3B0D-C2E5F422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8662B-1CC3-B5F4-E6B0-D6A789B2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34D1E-A626-1A34-9B3D-BA508C49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79AE-CB68-99AD-C760-08E8F859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CB2A11-BE24-97F0-388D-E2E562859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1EAF30-3D67-6DA7-7C38-DA4D8220E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06DCC-8D54-8DBB-B12F-9FE5F6BE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73D29D-FED5-B5D7-C3EA-4745F827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A7064-05BC-928B-0BC4-90B848B2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8C3AB-A571-699B-C03A-2B336009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CD0B0-A11D-94E0-3FBE-391E7C995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38DCD-9398-134F-7C21-548830C64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A242-5F89-437D-8C87-02045197DF9A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DE5E1-EE8D-B28C-6741-141ACB6AC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4A797-D470-429F-5192-D84624804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0231-8DB8-4725-B7FA-A9485293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FC141-59FA-F975-DB3B-48A2B1683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176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SQL(Oracle DBMS)</a:t>
            </a:r>
            <a:br>
              <a:rPr lang="en-US" altLang="ko-KR" dirty="0"/>
            </a:br>
            <a:r>
              <a:rPr lang="ko-KR" altLang="en-US" dirty="0"/>
              <a:t>작업형 수행평가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7117CC-FE1C-034B-2E7C-9FDCFE33F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6538"/>
            <a:ext cx="9144000" cy="55086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부산은행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금융 </a:t>
            </a:r>
            <a:r>
              <a:rPr lang="en-US" altLang="ko-KR" dirty="0">
                <a:latin typeface="+mj-ea"/>
                <a:ea typeface="+mj-ea"/>
              </a:rPr>
              <a:t>DT</a:t>
            </a:r>
            <a:r>
              <a:rPr lang="ko-KR" altLang="en-US" dirty="0">
                <a:latin typeface="+mj-ea"/>
                <a:ea typeface="+mj-ea"/>
              </a:rPr>
              <a:t>아카데미 개발자 양성과정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C68AEF3-5D4D-1E6C-FE88-AEB85661419C}"/>
              </a:ext>
            </a:extLst>
          </p:cNvPr>
          <p:cNvSpPr txBox="1">
            <a:spLocks/>
          </p:cNvSpPr>
          <p:nvPr/>
        </p:nvSpPr>
        <p:spPr>
          <a:xfrm>
            <a:off x="1524000" y="5054600"/>
            <a:ext cx="91440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2025/08/13</a:t>
            </a:r>
          </a:p>
          <a:p>
            <a:pPr algn="r"/>
            <a:r>
              <a:rPr lang="ko-KR" altLang="en-US" dirty="0"/>
              <a:t>이수연</a:t>
            </a:r>
          </a:p>
        </p:txBody>
      </p:sp>
    </p:spTree>
    <p:extLst>
      <p:ext uri="{BB962C8B-B14F-4D97-AF65-F5344CB8AC3E}">
        <p14:creationId xmlns:p14="http://schemas.microsoft.com/office/powerpoint/2010/main" val="365969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9AD6-8D8E-39D5-C8C8-E8151DAC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A6502-981C-A8CA-9DED-ABC6C92C9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1084263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6.</a:t>
            </a:r>
          </a:p>
          <a:p>
            <a:r>
              <a:rPr lang="ko-KR" altLang="en-US" sz="1800" b="0" dirty="0"/>
              <a:t>예금계좌별 거래 건수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5EE11-DA81-0E2A-38E1-080289DD5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457200"/>
            <a:ext cx="5372100" cy="14509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7.</a:t>
            </a:r>
          </a:p>
          <a:p>
            <a:pPr>
              <a:lnSpc>
                <a:spcPct val="120000"/>
              </a:lnSpc>
            </a:pPr>
            <a:r>
              <a:rPr lang="ko-KR" altLang="en-US" sz="1800" b="0" dirty="0"/>
              <a:t>거래금액이 </a:t>
            </a:r>
            <a:r>
              <a:rPr lang="en-US" altLang="ko-KR" sz="1800" b="0" dirty="0"/>
              <a:t>100</a:t>
            </a:r>
            <a:r>
              <a:rPr lang="ko-KR" altLang="en-US" sz="1800" b="0" dirty="0"/>
              <a:t>만원 이상인 거래 내역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 (</a:t>
            </a:r>
            <a:r>
              <a:rPr lang="ko-KR" altLang="en-US" sz="1800" b="0" dirty="0"/>
              <a:t>최근 </a:t>
            </a:r>
            <a:r>
              <a:rPr lang="ko-KR" altLang="en-US" sz="1800" b="0" dirty="0" err="1"/>
              <a:t>거래순</a:t>
            </a:r>
            <a:r>
              <a:rPr lang="en-US" altLang="ko-KR" sz="1800" b="0" dirty="0"/>
              <a:t>)</a:t>
            </a:r>
            <a:endParaRPr lang="ko-KR" altLang="en-US" sz="18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AF55FDF-2250-5F9C-14EF-F9FD1589CCD0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 풀이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4978267-1013-1E3A-55AC-F8632053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540" y="2039938"/>
            <a:ext cx="5058481" cy="3258005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7EC38D3-7B86-51D5-1B9C-9C9F24C256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033157"/>
            <a:ext cx="5710638" cy="1802243"/>
          </a:xfrm>
        </p:spPr>
      </p:pic>
    </p:spTree>
    <p:extLst>
      <p:ext uri="{BB962C8B-B14F-4D97-AF65-F5344CB8AC3E}">
        <p14:creationId xmlns:p14="http://schemas.microsoft.com/office/powerpoint/2010/main" val="238627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1FFB-3A65-B6D4-FACC-FADE6A4C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068C4-1069-4411-E9C1-1ECA4E87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1084263"/>
            <a:ext cx="5157787" cy="12398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문제 </a:t>
            </a:r>
            <a:r>
              <a:rPr lang="en-US" altLang="ko-KR" dirty="0"/>
              <a:t>8.</a:t>
            </a:r>
          </a:p>
          <a:p>
            <a:pPr>
              <a:lnSpc>
                <a:spcPct val="120000"/>
              </a:lnSpc>
            </a:pPr>
            <a:r>
              <a:rPr lang="ko-KR" altLang="en-US" sz="1800" b="0" dirty="0"/>
              <a:t>계좌와 연결된 카드 정보 조회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계좌</a:t>
            </a:r>
            <a:r>
              <a:rPr lang="en-US" altLang="ko-KR" sz="1800" b="0" dirty="0"/>
              <a:t>ID, </a:t>
            </a:r>
            <a:r>
              <a:rPr lang="ko-KR" altLang="en-US" sz="1800" b="0" dirty="0"/>
              <a:t>카드</a:t>
            </a:r>
            <a:r>
              <a:rPr lang="en-US" altLang="ko-KR" sz="1800" b="0" dirty="0"/>
              <a:t>ID, </a:t>
            </a:r>
            <a:r>
              <a:rPr lang="ko-KR" altLang="en-US" sz="1800" b="0" dirty="0"/>
              <a:t>카드종료</a:t>
            </a:r>
            <a:r>
              <a:rPr lang="en-US" altLang="ko-KR" sz="1800" b="0" dirty="0"/>
              <a:t>) </a:t>
            </a:r>
            <a:r>
              <a:rPr lang="ko-KR" altLang="en-US" sz="1800" b="0" dirty="0" err="1"/>
              <a:t>하시오</a:t>
            </a:r>
            <a:r>
              <a:rPr lang="en-US" altLang="ko-KR" sz="1800" b="0" dirty="0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45E095-85DC-7815-BBA6-4282CCB91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457200"/>
            <a:ext cx="5372100" cy="14509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9.</a:t>
            </a:r>
          </a:p>
          <a:p>
            <a:pPr>
              <a:lnSpc>
                <a:spcPct val="120000"/>
              </a:lnSpc>
            </a:pPr>
            <a:r>
              <a:rPr lang="ko-KR" altLang="en-US" sz="1800" b="0" dirty="0"/>
              <a:t>예금구분이 </a:t>
            </a:r>
            <a:r>
              <a:rPr lang="en-US" altLang="ko-KR" sz="1800" b="0" dirty="0"/>
              <a:t>‘</a:t>
            </a:r>
            <a:r>
              <a:rPr lang="ko-KR" altLang="en-US" sz="1800" b="0" dirty="0"/>
              <a:t>입금</a:t>
            </a:r>
            <a:r>
              <a:rPr lang="en-US" altLang="ko-KR" sz="1800" b="0" dirty="0"/>
              <a:t>’</a:t>
            </a:r>
            <a:r>
              <a:rPr lang="ko-KR" altLang="en-US" sz="1800" b="0" dirty="0"/>
              <a:t>인거래의 총합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 </a:t>
            </a:r>
            <a:endParaRPr lang="ko-KR" altLang="en-US" sz="18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FEB46E3-1696-4B7A-C632-79EA5A5F76DA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 풀이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D0A3149B-2F86-5089-732E-C95836DE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888" y="2324100"/>
            <a:ext cx="3991532" cy="3267531"/>
          </a:xfrm>
        </p:spPr>
      </p:pic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4140EF3A-9131-1A68-68CC-32BF7EF51A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8101" y="2040578"/>
            <a:ext cx="4191585" cy="2200582"/>
          </a:xfrm>
        </p:spPr>
      </p:pic>
    </p:spTree>
    <p:extLst>
      <p:ext uri="{BB962C8B-B14F-4D97-AF65-F5344CB8AC3E}">
        <p14:creationId xmlns:p14="http://schemas.microsoft.com/office/powerpoint/2010/main" val="106165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FEC0-2606-23BC-CB46-EC2542B7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EEE3B8-F202-E82E-4886-061E0FEB8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1084262"/>
            <a:ext cx="5157787" cy="12398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문제 </a:t>
            </a:r>
            <a:r>
              <a:rPr lang="en-US" altLang="ko-KR" dirty="0"/>
              <a:t>10.</a:t>
            </a:r>
          </a:p>
          <a:p>
            <a:pPr>
              <a:lnSpc>
                <a:spcPct val="120000"/>
              </a:lnSpc>
            </a:pPr>
            <a:r>
              <a:rPr lang="ko-KR" altLang="en-US" sz="1800" b="0" dirty="0"/>
              <a:t>예금잔고가 </a:t>
            </a:r>
            <a:r>
              <a:rPr lang="en-US" altLang="ko-KR" sz="1800" b="0" dirty="0"/>
              <a:t>4,000,000</a:t>
            </a:r>
            <a:r>
              <a:rPr lang="ko-KR" altLang="en-US" sz="1800" b="0" dirty="0"/>
              <a:t>원 이상 고객에 대한 고객명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주민번호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전화번호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주소를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E4654C-055A-926E-AA71-EF5BE66BF8AA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 풀이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B8A5710-4D75-A999-2206-2ABFCE807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888" y="2455861"/>
            <a:ext cx="4887007" cy="3105583"/>
          </a:xfrm>
        </p:spPr>
      </p:pic>
      <p:sp>
        <p:nvSpPr>
          <p:cNvPr id="16" name="순서도: 수동 입력 15">
            <a:extLst>
              <a:ext uri="{FF2B5EF4-FFF2-40B4-BE49-F238E27FC236}">
                <a16:creationId xmlns:a16="http://schemas.microsoft.com/office/drawing/2014/main" id="{72C097E6-EF99-A4DD-E704-65931E2353F9}"/>
              </a:ext>
            </a:extLst>
          </p:cNvPr>
          <p:cNvSpPr/>
          <p:nvPr/>
        </p:nvSpPr>
        <p:spPr>
          <a:xfrm rot="16200000" flipH="1">
            <a:off x="5499099" y="165102"/>
            <a:ext cx="6858001" cy="6527800"/>
          </a:xfrm>
          <a:prstGeom prst="flowChartManualInput">
            <a:avLst/>
          </a:prstGeom>
          <a:solidFill>
            <a:srgbClr val="6FAC46">
              <a:alpha val="1098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039B9D-4FB7-2810-CAF5-858659517088}"/>
              </a:ext>
            </a:extLst>
          </p:cNvPr>
          <p:cNvSpPr/>
          <p:nvPr/>
        </p:nvSpPr>
        <p:spPr>
          <a:xfrm>
            <a:off x="7148438" y="4638114"/>
            <a:ext cx="4583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감사합니다 </a:t>
            </a:r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sym typeface="Wingdings" panose="05000000000000000000" pitchFamily="2" charset="2"/>
              </a:rPr>
              <a:t></a:t>
            </a:r>
            <a:endParaRPr lang="en-US" altLang="ko-K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308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57EE5F-FF52-27D7-2A3E-1C5055F0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en-US" altLang="ko-KR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구현</a:t>
            </a:r>
            <a:endParaRPr lang="en-US" altLang="ko-KR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TABLE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수행평가 </a:t>
            </a:r>
            <a:r>
              <a:rPr lang="en-US" altLang="ko-KR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1~10</a:t>
            </a:r>
            <a:r>
              <a:rPr lang="ko-KR" altLang="en-US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번 문제 풀이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6970C8-0A6B-7802-A8E5-6A294716B7D7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72398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6121E-FA93-381A-7691-E692BA35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52500"/>
            <a:ext cx="10820400" cy="49149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OO</a:t>
            </a:r>
            <a:r>
              <a:rPr lang="ko-KR" altLang="en-US" dirty="0"/>
              <a:t>은행의 기본적인 은행 업무</a:t>
            </a:r>
            <a:r>
              <a:rPr lang="en-US" altLang="ko-KR" dirty="0"/>
              <a:t>(</a:t>
            </a:r>
            <a:r>
              <a:rPr lang="ko-KR" altLang="en-US" dirty="0"/>
              <a:t>계좌 관리</a:t>
            </a:r>
            <a:r>
              <a:rPr lang="en-US" altLang="ko-KR" dirty="0"/>
              <a:t>, </a:t>
            </a:r>
            <a:r>
              <a:rPr lang="ko-KR" altLang="en-US" dirty="0"/>
              <a:t>고객 관리</a:t>
            </a:r>
            <a:r>
              <a:rPr lang="en-US" altLang="ko-KR" dirty="0"/>
              <a:t>, </a:t>
            </a:r>
            <a:r>
              <a:rPr lang="ko-KR" altLang="en-US" dirty="0"/>
              <a:t>카드 관리 등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효율적으로 처리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고객와</a:t>
            </a:r>
            <a:r>
              <a:rPr lang="ko-KR" altLang="en-US" dirty="0"/>
              <a:t> 내부 직원 간 원활한 업무 처리를 위해 데이터베이스를 구축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범위 및 요구사항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고객 정보 관리 </a:t>
            </a:r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en-US" altLang="ko-KR" dirty="0"/>
              <a:t>Customer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카드 정보 관리 </a:t>
            </a:r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예금 계좌 관리 </a:t>
            </a:r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en-US" altLang="ko-KR" dirty="0"/>
              <a:t>Account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거래 내역 관리 </a:t>
            </a:r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7C1F33-3693-FEF0-5C29-77A21BB1EEF9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개요 및 요구사항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F6D854-862F-F943-2618-CF332259B9EE}"/>
              </a:ext>
            </a:extLst>
          </p:cNvPr>
          <p:cNvSpPr txBox="1">
            <a:spLocks/>
          </p:cNvSpPr>
          <p:nvPr/>
        </p:nvSpPr>
        <p:spPr>
          <a:xfrm>
            <a:off x="5787303" y="3106737"/>
            <a:ext cx="5718897" cy="263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OO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은행은 예금 및 카드 서비스를 고객에게 제공한다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고객은 고객주민번호를 부여하여 식별하며 고객명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주소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생년월일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이메일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고객전화번호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고객직업의 정보를 가진다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카드는 카드번호를 부여하여 식별하며 카드 신청일자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카드한도금액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카드결제일자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카드종류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주민번호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연동 예금계좌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가진다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예금계좌는 예금계좌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부여하여 식별하며 예금계좌종류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예금잔고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카드신청여부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예금개설일자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고객주민번호 정보를 가진다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예금거래내역은 거래번호를 부여하여 식별하며 예금계좌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예금부분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예금내용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거래금액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거래 날짜시간 정보를 가진다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E936A371-3FA1-B22E-51AF-C739802D0EF2}"/>
              </a:ext>
            </a:extLst>
          </p:cNvPr>
          <p:cNvSpPr/>
          <p:nvPr/>
        </p:nvSpPr>
        <p:spPr>
          <a:xfrm>
            <a:off x="4724400" y="3106737"/>
            <a:ext cx="596900" cy="2633663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D59C5FAE-7D80-E309-71A5-21CD056F0C53}"/>
              </a:ext>
            </a:extLst>
          </p:cNvPr>
          <p:cNvSpPr/>
          <p:nvPr/>
        </p:nvSpPr>
        <p:spPr>
          <a:xfrm flipH="1">
            <a:off x="5102225" y="3106736"/>
            <a:ext cx="596900" cy="2633663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7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BB2833E-8ECC-B95B-1548-DFEA2389B658}"/>
              </a:ext>
            </a:extLst>
          </p:cNvPr>
          <p:cNvGrpSpPr/>
          <p:nvPr/>
        </p:nvGrpSpPr>
        <p:grpSpPr>
          <a:xfrm>
            <a:off x="444500" y="1708944"/>
            <a:ext cx="11087100" cy="4450556"/>
            <a:chOff x="838200" y="2579688"/>
            <a:chExt cx="10363200" cy="2805110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F4084DE-FCD8-81D6-075A-086B3CE6D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5" t="61499" r="43889" b="23643"/>
            <a:stretch/>
          </p:blipFill>
          <p:spPr bwMode="auto">
            <a:xfrm rot="5400000" flipV="1">
              <a:off x="1498601" y="4884737"/>
              <a:ext cx="634998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5B55EF78-E035-01A0-AD8B-985EBDE866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87" t="61499" r="36427" b="23643"/>
            <a:stretch/>
          </p:blipFill>
          <p:spPr bwMode="auto">
            <a:xfrm rot="16200000">
              <a:off x="7103535" y="4884737"/>
              <a:ext cx="634997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3314A1-C7FD-055A-0D14-BB74314E5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5" t="61499" r="36427" b="23643"/>
            <a:stretch/>
          </p:blipFill>
          <p:spPr bwMode="auto">
            <a:xfrm>
              <a:off x="2794001" y="3417888"/>
              <a:ext cx="846666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27FA3B7-9127-21C6-BFD6-C14A3217CC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5" t="61499" r="36427" b="23643"/>
            <a:stretch/>
          </p:blipFill>
          <p:spPr bwMode="auto">
            <a:xfrm flipH="1">
              <a:off x="5596467" y="3429000"/>
              <a:ext cx="846666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3395DF1-6B08-B89F-515F-2CB5EFE29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5" t="61499" r="36427" b="23643"/>
            <a:stretch/>
          </p:blipFill>
          <p:spPr bwMode="auto">
            <a:xfrm>
              <a:off x="8398933" y="3417888"/>
              <a:ext cx="846666" cy="3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7562C2A-156B-D78B-9FDD-F068691C37ED}"/>
                </a:ext>
              </a:extLst>
            </p:cNvPr>
            <p:cNvCxnSpPr/>
            <p:nvPr/>
          </p:nvCxnSpPr>
          <p:spPr>
            <a:xfrm>
              <a:off x="838200" y="2933700"/>
              <a:ext cx="195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713C7C-7DA0-33B0-0E7D-BF5A0056364C}"/>
                </a:ext>
              </a:extLst>
            </p:cNvPr>
            <p:cNvSpPr/>
            <p:nvPr/>
          </p:nvSpPr>
          <p:spPr>
            <a:xfrm>
              <a:off x="838200" y="2579688"/>
              <a:ext cx="1955800" cy="217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주민번호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이름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주소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생년월일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이메일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휴대폰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직업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4A7841-6899-0C1C-913D-D55D53C9E24E}"/>
                </a:ext>
              </a:extLst>
            </p:cNvPr>
            <p:cNvSpPr/>
            <p:nvPr/>
          </p:nvSpPr>
          <p:spPr>
            <a:xfrm>
              <a:off x="6443134" y="2579688"/>
              <a:ext cx="1955800" cy="217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계좌</a:t>
              </a:r>
              <a:r>
                <a:rPr lang="en-US" altLang="ko-KR" sz="2000" dirty="0">
                  <a:solidFill>
                    <a:schemeClr val="tx1"/>
                  </a:solidFill>
                </a:rPr>
                <a:t>ID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고객주민번호</a:t>
              </a:r>
              <a:r>
                <a:rPr lang="en-US" altLang="ko-KR" sz="2000" dirty="0">
                  <a:solidFill>
                    <a:schemeClr val="tx1"/>
                  </a:solidFill>
                </a:rPr>
                <a:t>(FK)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예금계좌종류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예금잔고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카드신청여부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계좌 개설일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CDEAED-28BF-7CBB-DC10-F2FE3BED14C8}"/>
                </a:ext>
              </a:extLst>
            </p:cNvPr>
            <p:cNvSpPr/>
            <p:nvPr/>
          </p:nvSpPr>
          <p:spPr>
            <a:xfrm>
              <a:off x="3640667" y="2579688"/>
              <a:ext cx="1955800" cy="217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</a:t>
              </a:r>
              <a:r>
                <a:rPr lang="en-US" altLang="ko-KR" sz="2000" dirty="0">
                  <a:solidFill>
                    <a:schemeClr val="tx1"/>
                  </a:solidFill>
                </a:rPr>
                <a:t>ID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고객주민번호</a:t>
              </a:r>
              <a:r>
                <a:rPr lang="en-US" altLang="ko-KR" sz="2000" dirty="0">
                  <a:solidFill>
                    <a:schemeClr val="tx1"/>
                  </a:solidFill>
                </a:rPr>
                <a:t>(FK)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계좌</a:t>
              </a:r>
              <a:r>
                <a:rPr lang="en-US" altLang="ko-KR" sz="2000" dirty="0">
                  <a:solidFill>
                    <a:schemeClr val="tx1"/>
                  </a:solidFill>
                </a:rPr>
                <a:t>ID(FK)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카드신청일자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카드한도금액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카드결제일자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카드종류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7DB7-E078-077B-05BA-0AFD5716C0AA}"/>
                </a:ext>
              </a:extLst>
            </p:cNvPr>
            <p:cNvSpPr/>
            <p:nvPr/>
          </p:nvSpPr>
          <p:spPr>
            <a:xfrm>
              <a:off x="9245600" y="2579688"/>
              <a:ext cx="1955800" cy="217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거래번호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계좌</a:t>
              </a:r>
              <a:r>
                <a:rPr lang="en-US" altLang="ko-KR" sz="2000" dirty="0">
                  <a:solidFill>
                    <a:schemeClr val="tx1"/>
                  </a:solidFill>
                </a:rPr>
                <a:t>ID</a:t>
              </a: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예금구분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예금내용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</a:rPr>
                <a:t>거래금액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fontAlgn="t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tx1"/>
                  </a:solidFill>
                </a:rPr>
                <a:t>입출금날짜시간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6678F1F-A583-90FF-FC27-974E18C88719}"/>
                </a:ext>
              </a:extLst>
            </p:cNvPr>
            <p:cNvCxnSpPr/>
            <p:nvPr/>
          </p:nvCxnSpPr>
          <p:spPr>
            <a:xfrm>
              <a:off x="3640667" y="2933700"/>
              <a:ext cx="195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E584D0C-D38A-D616-DB6F-9A984E0BF94A}"/>
                </a:ext>
              </a:extLst>
            </p:cNvPr>
            <p:cNvCxnSpPr/>
            <p:nvPr/>
          </p:nvCxnSpPr>
          <p:spPr>
            <a:xfrm>
              <a:off x="6443134" y="2933700"/>
              <a:ext cx="195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D6F41D4-8C21-5B41-3B86-DF3F257B8AD2}"/>
                </a:ext>
              </a:extLst>
            </p:cNvPr>
            <p:cNvCxnSpPr/>
            <p:nvPr/>
          </p:nvCxnSpPr>
          <p:spPr>
            <a:xfrm>
              <a:off x="9245600" y="3200400"/>
              <a:ext cx="195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47A9956-152F-676B-541C-1EB2CEDECEA2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1816100" y="5384798"/>
              <a:ext cx="56049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4BA216-2C2E-AED7-8344-7EF85227636E}"/>
                </a:ext>
              </a:extLst>
            </p:cNvPr>
            <p:cNvCxnSpPr/>
            <p:nvPr/>
          </p:nvCxnSpPr>
          <p:spPr>
            <a:xfrm>
              <a:off x="838200" y="2933700"/>
              <a:ext cx="1955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5773EE84-E21E-A463-D4EA-7A46ED8E6A5F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구현</a:t>
            </a:r>
          </a:p>
        </p:txBody>
      </p:sp>
    </p:spTree>
    <p:extLst>
      <p:ext uri="{BB962C8B-B14F-4D97-AF65-F5344CB8AC3E}">
        <p14:creationId xmlns:p14="http://schemas.microsoft.com/office/powerpoint/2010/main" val="220283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5">
            <a:extLst>
              <a:ext uri="{FF2B5EF4-FFF2-40B4-BE49-F238E27FC236}">
                <a16:creationId xmlns:a16="http://schemas.microsoft.com/office/drawing/2014/main" id="{1DF162A6-1905-9003-51B9-70924A0EF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0" b="98232" l="0" r="99848">
                        <a14:foregroundMark x1="27473" y1="10413" x2="37291" y2="9037"/>
                        <a14:foregroundMark x1="37291" y1="9037" x2="46651" y2="9823"/>
                        <a14:foregroundMark x1="27245" y1="42436" x2="19939" y2="57367"/>
                        <a14:foregroundMark x1="19939" y1="57367" x2="27702" y2="55599"/>
                        <a14:foregroundMark x1="27702" y1="55599" x2="29376" y2="43615"/>
                        <a14:foregroundMark x1="29376" y1="43615" x2="27778" y2="43222"/>
                        <a14:foregroundMark x1="48402" y1="49902" x2="43607" y2="48134"/>
                        <a14:foregroundMark x1="43607" y1="48134" x2="50609" y2="63261"/>
                        <a14:foregroundMark x1="50609" y1="63261" x2="47869" y2="51081"/>
                        <a14:foregroundMark x1="47869" y1="51081" x2="45205" y2="46758"/>
                        <a14:foregroundMark x1="44749" y1="48527" x2="43455" y2="49705"/>
                        <a14:foregroundMark x1="21233" y1="59136" x2="4110" y2="61100"/>
                        <a14:foregroundMark x1="4110" y1="61100" x2="381" y2="83694"/>
                        <a14:foregroundMark x1="381" y1="83694" x2="989" y2="99607"/>
                        <a14:foregroundMark x1="989" y1="99607" x2="99467" y2="89391"/>
                        <a14:foregroundMark x1="99467" y1="89391" x2="98782" y2="67583"/>
                        <a14:foregroundMark x1="98782" y1="67583" x2="85693" y2="55403"/>
                        <a14:foregroundMark x1="85693" y1="55403" x2="12938" y2="60314"/>
                        <a14:foregroundMark x1="12938" y1="60314" x2="12557" y2="61886"/>
                        <a14:foregroundMark x1="43836" y1="88802" x2="48706" y2="81532"/>
                        <a14:foregroundMark x1="48706" y1="81532" x2="27778" y2="71906"/>
                        <a14:foregroundMark x1="27778" y1="71906" x2="21157" y2="81532"/>
                        <a14:foregroundMark x1="21157" y1="81532" x2="44825" y2="88605"/>
                        <a14:foregroundMark x1="44825" y1="88605" x2="49848" y2="87230"/>
                        <a14:foregroundMark x1="49848" y1="87230" x2="49467" y2="86837"/>
                        <a14:foregroundMark x1="9132" y1="94892" x2="14840" y2="83890"/>
                        <a14:foregroundMark x1="14840" y1="83890" x2="4718" y2="63851"/>
                        <a14:foregroundMark x1="4718" y1="63851" x2="152" y2="66798"/>
                        <a14:foregroundMark x1="152" y1="66798" x2="13775" y2="88409"/>
                        <a14:foregroundMark x1="46651" y1="94892" x2="50913" y2="99607"/>
                        <a14:foregroundMark x1="50913" y1="99607" x2="71537" y2="96660"/>
                        <a14:foregroundMark x1="71537" y1="96660" x2="68721" y2="93910"/>
                        <a14:foregroundMark x1="75342" y1="93320" x2="83181" y2="98428"/>
                        <a14:foregroundMark x1="83181" y1="98428" x2="92998" y2="98232"/>
                        <a14:foregroundMark x1="92998" y1="98232" x2="98858" y2="98232"/>
                        <a14:foregroundMark x1="98858" y1="98232" x2="94216" y2="93320"/>
                        <a14:foregroundMark x1="94216" y1="93320" x2="73516" y2="93320"/>
                        <a14:foregroundMark x1="73516" y1="93320" x2="73516" y2="93910"/>
                        <a14:foregroundMark x1="70776" y1="81532" x2="76180" y2="74853"/>
                        <a14:foregroundMark x1="76180" y1="74853" x2="72983" y2="84086"/>
                        <a14:foregroundMark x1="72983" y1="84086" x2="69711" y2="84676"/>
                        <a14:foregroundMark x1="90335" y1="59725" x2="96271" y2="57760"/>
                        <a14:foregroundMark x1="96271" y1="57760" x2="99619" y2="70138"/>
                        <a14:foregroundMark x1="99619" y1="70138" x2="96956" y2="73870"/>
                        <a14:foregroundMark x1="96728" y1="60314" x2="98097" y2="57957"/>
                        <a14:foregroundMark x1="97336" y1="59725" x2="99543" y2="65422"/>
                        <a14:foregroundMark x1="98174" y1="60707" x2="99848" y2="60511"/>
                        <a14:foregroundMark x1="26256" y1="45776" x2="22603" y2="29470"/>
                        <a14:foregroundMark x1="22603" y1="29470" x2="22907" y2="13949"/>
                        <a14:foregroundMark x1="22907" y1="13949" x2="28234" y2="4126"/>
                        <a14:foregroundMark x1="28234" y1="4126" x2="38280" y2="3733"/>
                        <a14:foregroundMark x1="38280" y1="3733" x2="44292" y2="5697"/>
                        <a14:foregroundMark x1="44292" y1="5697" x2="47412" y2="31041"/>
                        <a14:foregroundMark x1="47412" y1="31041" x2="46956" y2="43811"/>
                        <a14:foregroundMark x1="46956" y1="43811" x2="43531" y2="47937"/>
                        <a14:foregroundMark x1="43379" y1="5501" x2="48021" y2="6483"/>
                        <a14:foregroundMark x1="48021" y1="6483" x2="48858" y2="22200"/>
                        <a14:foregroundMark x1="48858" y1="22200" x2="45129" y2="24754"/>
                        <a14:foregroundMark x1="26180" y1="6876" x2="24201" y2="13949"/>
                        <a14:foregroundMark x1="26332" y1="7269" x2="24201" y2="18468"/>
                        <a14:foregroundMark x1="25419" y1="5305" x2="24810" y2="17092"/>
                        <a14:foregroundMark x1="24810" y1="17092" x2="26332" y2="17485"/>
                        <a14:foregroundMark x1="26636" y1="6287" x2="26484" y2="2750"/>
                        <a14:foregroundMark x1="26256" y1="5108" x2="23135" y2="4912"/>
                        <a14:foregroundMark x1="60654" y1="68369" x2="66362" y2="56778"/>
                        <a14:foregroundMark x1="66362" y1="56778" x2="57534" y2="66012"/>
                        <a14:foregroundMark x1="57534" y1="66012" x2="57458" y2="65226"/>
                        <a14:foregroundMark x1="25342" y1="47348" x2="24125" y2="34578"/>
                        <a14:foregroundMark x1="24125" y1="34578" x2="23820" y2="46562"/>
                        <a14:foregroundMark x1="23820" y1="46562" x2="23820" y2="46562"/>
                        <a14:foregroundMark x1="23973" y1="13949" x2="23516" y2="13556"/>
                        <a14:foregroundMark x1="24201" y1="17485" x2="23820" y2="14931"/>
                        <a14:foregroundMark x1="23973" y1="12574" x2="22831" y2="14931"/>
                        <a14:foregroundMark x1="989" y1="68173" x2="5251" y2="56582"/>
                        <a14:foregroundMark x1="5251" y1="56582" x2="2968" y2="68369"/>
                        <a14:foregroundMark x1="2968" y1="68369" x2="2283" y2="69155"/>
                        <a14:foregroundMark x1="4947" y1="61493" x2="0" y2="59136"/>
                        <a14:foregroundMark x1="0" y1="59136" x2="5023" y2="61297"/>
                        <a14:foregroundMark x1="5023" y1="61297" x2="5556" y2="60314"/>
                        <a14:foregroundMark x1="24886" y1="39489" x2="23896" y2="41847"/>
                        <a14:foregroundMark x1="24125" y1="14735" x2="23516" y2="12574"/>
                        <a14:foregroundMark x1="23288" y1="5305" x2="25571" y2="16503"/>
                        <a14:foregroundMark x1="25571" y1="16503" x2="23516" y2="4912"/>
                        <a14:foregroundMark x1="23516" y1="4912" x2="22983" y2="6090"/>
                        <a14:foregroundMark x1="24201" y1="5108" x2="20091" y2="2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527558"/>
            <a:ext cx="10515600" cy="4073394"/>
          </a:xfr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DC87A0-12E9-99F6-6AA7-0A2C77805B5E}"/>
              </a:ext>
            </a:extLst>
          </p:cNvPr>
          <p:cNvGrpSpPr/>
          <p:nvPr/>
        </p:nvGrpSpPr>
        <p:grpSpPr>
          <a:xfrm>
            <a:off x="6347470" y="2465979"/>
            <a:ext cx="2623867" cy="2188928"/>
            <a:chOff x="8124450" y="1131023"/>
            <a:chExt cx="3238500" cy="2701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BE03EF-D82E-0E56-2F94-2043654A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" r="9241" b="55417"/>
            <a:stretch/>
          </p:blipFill>
          <p:spPr>
            <a:xfrm>
              <a:off x="8124450" y="1592272"/>
              <a:ext cx="3238500" cy="22404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0DA6F-714D-93DF-63E0-52725965EFC4}"/>
                </a:ext>
              </a:extLst>
            </p:cNvPr>
            <p:cNvSpPr txBox="1"/>
            <p:nvPr/>
          </p:nvSpPr>
          <p:spPr>
            <a:xfrm>
              <a:off x="8930387" y="1131023"/>
              <a:ext cx="2149850" cy="455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Account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C3BD85C6-2A57-E416-48F0-31E744D1B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r="17588" b="54104"/>
          <a:stretch/>
        </p:blipFill>
        <p:spPr>
          <a:xfrm>
            <a:off x="619125" y="2650645"/>
            <a:ext cx="2647950" cy="2074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262483-071F-9704-6A44-29C808FAF78B}"/>
              </a:ext>
            </a:extLst>
          </p:cNvPr>
          <p:cNvSpPr txBox="1"/>
          <p:nvPr/>
        </p:nvSpPr>
        <p:spPr>
          <a:xfrm>
            <a:off x="573113" y="2281313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Customer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21C16-12C4-A0A1-62F0-17C23C11373D}"/>
              </a:ext>
            </a:extLst>
          </p:cNvPr>
          <p:cNvGrpSpPr/>
          <p:nvPr/>
        </p:nvGrpSpPr>
        <p:grpSpPr>
          <a:xfrm>
            <a:off x="3415587" y="591160"/>
            <a:ext cx="2747088" cy="2074140"/>
            <a:chOff x="2412999" y="3767373"/>
            <a:chExt cx="3534151" cy="2725502"/>
          </a:xfrm>
        </p:grpSpPr>
        <p:pic>
          <p:nvPicPr>
            <p:cNvPr id="13" name="내용 개체 틀 4">
              <a:extLst>
                <a:ext uri="{FF2B5EF4-FFF2-40B4-BE49-F238E27FC236}">
                  <a16:creationId xmlns:a16="http://schemas.microsoft.com/office/drawing/2014/main" id="{7C496213-9DD7-F426-0618-1FE0DC3A0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" t="46187" r="8786" b="11200"/>
            <a:stretch/>
          </p:blipFill>
          <p:spPr>
            <a:xfrm>
              <a:off x="2412999" y="4136773"/>
              <a:ext cx="3534151" cy="23561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044F84-D7BF-1997-A89D-9B0AA0CF64EC}"/>
                </a:ext>
              </a:extLst>
            </p:cNvPr>
            <p:cNvSpPr txBox="1"/>
            <p:nvPr/>
          </p:nvSpPr>
          <p:spPr>
            <a:xfrm>
              <a:off x="3576287" y="3767373"/>
              <a:ext cx="1122685" cy="45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Card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5C4C21-379F-5497-5C95-898F4166A7D5}"/>
              </a:ext>
            </a:extLst>
          </p:cNvPr>
          <p:cNvGrpSpPr/>
          <p:nvPr/>
        </p:nvGrpSpPr>
        <p:grpSpPr>
          <a:xfrm>
            <a:off x="9252325" y="2439252"/>
            <a:ext cx="2623867" cy="2403007"/>
            <a:chOff x="8124450" y="3526971"/>
            <a:chExt cx="3238500" cy="29659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3F22A6-5CE0-3B0E-FE07-23355666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" t="44954" r="19928" b="12639"/>
            <a:stretch/>
          </p:blipFill>
          <p:spPr>
            <a:xfrm>
              <a:off x="8124450" y="4020819"/>
              <a:ext cx="3238500" cy="247205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973AD-392E-6CC1-3AF0-91F9DCB1C3C1}"/>
                </a:ext>
              </a:extLst>
            </p:cNvPr>
            <p:cNvSpPr txBox="1"/>
            <p:nvPr/>
          </p:nvSpPr>
          <p:spPr>
            <a:xfrm>
              <a:off x="8446950" y="3526971"/>
              <a:ext cx="2826073" cy="455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Transaction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A574C956-8C19-F008-157A-BB4F2C66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98425"/>
            <a:ext cx="10515600" cy="85407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명세서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ERD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8B54F-1C5F-074E-2012-8412DA94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1"/>
          <a:stretch/>
        </p:blipFill>
        <p:spPr>
          <a:xfrm>
            <a:off x="998009" y="4458934"/>
            <a:ext cx="1781429" cy="1076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6F736B-156B-3214-F6DA-F2706B0A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70" y="1293721"/>
            <a:ext cx="3760787" cy="1361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263706-4A1F-9174-BF4E-94FB010F2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70" y="2758507"/>
            <a:ext cx="3473542" cy="1436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C70AE1-61F0-9C71-8CC3-E90483B4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70" y="4297764"/>
            <a:ext cx="4032074" cy="1425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15492E-6BC3-6238-B0EF-FAAA91DA3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380" y="1293721"/>
            <a:ext cx="4240121" cy="1303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1830E7-894A-3AAB-B9FF-27FA1E1BA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80" y="2752727"/>
            <a:ext cx="3926235" cy="3165461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6A6A1909-9607-E33E-5A2A-9A8D87ED9E40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TABLE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987D67-30A6-CBE7-DE3D-020CA3834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9" y="1322591"/>
            <a:ext cx="2416459" cy="1216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F3FC3-C732-6390-F711-B8493CC26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" y="2607929"/>
            <a:ext cx="242200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7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3793-E0CA-C03E-E143-EE14B0B1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BA6F527-D3AC-7037-18CD-C78DDAB2AE8F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TABLE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1417D2-1D64-39E3-CFBA-71B0A850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1"/>
          <a:stretch/>
        </p:blipFill>
        <p:spPr>
          <a:xfrm>
            <a:off x="2986357" y="1541417"/>
            <a:ext cx="9349334" cy="40902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5D93ED-0147-3086-116B-DFB5DEC3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1"/>
          <a:stretch/>
        </p:blipFill>
        <p:spPr>
          <a:xfrm>
            <a:off x="998009" y="4458934"/>
            <a:ext cx="1781429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42A60A-0575-E8A7-9C33-00014C8E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1084263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1.</a:t>
            </a:r>
          </a:p>
          <a:p>
            <a:r>
              <a:rPr lang="ko-KR" altLang="en-US" sz="1800" b="0" dirty="0">
                <a:latin typeface="+mn-ea"/>
              </a:rPr>
              <a:t>모든 고객 정보를 </a:t>
            </a:r>
            <a:r>
              <a:rPr lang="ko-KR" altLang="en-US" sz="1800" b="0" dirty="0" err="1">
                <a:latin typeface="+mn-ea"/>
              </a:rPr>
              <a:t>조회하시오</a:t>
            </a:r>
            <a:r>
              <a:rPr lang="en-US" altLang="ko-KR" sz="1800" b="0" dirty="0">
                <a:latin typeface="+mn-ea"/>
              </a:rPr>
              <a:t>.</a:t>
            </a:r>
            <a:endParaRPr lang="ko-KR" altLang="en-US" sz="1800" b="0" dirty="0">
              <a:latin typeface="+mn-ea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40CA8EE-7D73-0219-EBA6-28E9CC94E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888" y="1908175"/>
            <a:ext cx="5157787" cy="1582812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D309B9-23AA-9F34-3B97-E38FAE88D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84263"/>
            <a:ext cx="5183188" cy="823912"/>
          </a:xfrm>
        </p:spPr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3.</a:t>
            </a:r>
          </a:p>
          <a:p>
            <a:r>
              <a:rPr lang="ko-KR" altLang="en-US" sz="1800" b="0" dirty="0"/>
              <a:t>모든 예금계좌 정보를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</a:t>
            </a:r>
            <a:endParaRPr lang="ko-KR" altLang="en-US" sz="1800" b="0" dirty="0"/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33E63ACA-A14B-3CB3-3A0C-8EF22EB5B8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1958975"/>
            <a:ext cx="5183188" cy="1436610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D444CF8-88A6-5471-3C84-3C8523129C56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 풀이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A6B44F99-34A2-31F3-010F-4B931344C893}"/>
              </a:ext>
            </a:extLst>
          </p:cNvPr>
          <p:cNvSpPr txBox="1">
            <a:spLocks/>
          </p:cNvSpPr>
          <p:nvPr/>
        </p:nvSpPr>
        <p:spPr>
          <a:xfrm>
            <a:off x="242888" y="37512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2.</a:t>
            </a:r>
          </a:p>
          <a:p>
            <a:r>
              <a:rPr lang="ko-KR" altLang="en-US" sz="1800" b="0" dirty="0">
                <a:latin typeface="+mn-ea"/>
              </a:rPr>
              <a:t>모든 카드 정보를 </a:t>
            </a:r>
            <a:r>
              <a:rPr lang="ko-KR" altLang="en-US" sz="1800" b="0" dirty="0" err="1">
                <a:latin typeface="+mn-ea"/>
              </a:rPr>
              <a:t>조회하시오</a:t>
            </a:r>
            <a:r>
              <a:rPr lang="en-US" altLang="ko-KR" sz="1800" b="0" dirty="0">
                <a:latin typeface="+mn-ea"/>
              </a:rPr>
              <a:t>.</a:t>
            </a:r>
            <a:endParaRPr lang="ko-KR" altLang="en-US" sz="1800" b="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8253BF-8F1F-03FA-533A-6B8511AF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4575175"/>
            <a:ext cx="6895385" cy="13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F4D1-89EF-B978-D3DB-072041C1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E98E7-F308-AC0D-FD5A-243CC210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1084263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4.</a:t>
            </a:r>
          </a:p>
          <a:p>
            <a:r>
              <a:rPr lang="ko-KR" altLang="en-US" sz="1800" b="0" dirty="0"/>
              <a:t>가장 최근 거래 내역 </a:t>
            </a:r>
            <a:r>
              <a:rPr lang="en-US" altLang="ko-KR" sz="1800" b="0" dirty="0"/>
              <a:t>3</a:t>
            </a:r>
            <a:r>
              <a:rPr lang="ko-KR" altLang="en-US" sz="1800" b="0" dirty="0"/>
              <a:t>건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</a:t>
            </a:r>
            <a:endParaRPr lang="ko-KR" altLang="en-US" sz="1800" b="0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D7A1902-131F-0757-6544-5931098C76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887" y="2039938"/>
            <a:ext cx="5157787" cy="1755036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C11B21A-11E2-A2BE-04B3-CA13116C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457200"/>
            <a:ext cx="5183188" cy="14509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5.</a:t>
            </a:r>
          </a:p>
          <a:p>
            <a:pPr>
              <a:lnSpc>
                <a:spcPct val="120000"/>
              </a:lnSpc>
            </a:pPr>
            <a:r>
              <a:rPr lang="ko-KR" altLang="en-US" sz="1800" b="0" dirty="0"/>
              <a:t>카드한도금액이 </a:t>
            </a:r>
            <a:r>
              <a:rPr lang="en-US" altLang="ko-KR" sz="1800" b="0" dirty="0"/>
              <a:t>200</a:t>
            </a:r>
            <a:r>
              <a:rPr lang="ko-KR" altLang="en-US" sz="1800" b="0" dirty="0"/>
              <a:t>만원 이상인 고객의 이름과 카드종류 </a:t>
            </a:r>
            <a:r>
              <a:rPr lang="ko-KR" altLang="en-US" sz="1800" b="0" dirty="0" err="1"/>
              <a:t>조회하시오</a:t>
            </a:r>
            <a:r>
              <a:rPr lang="en-US" altLang="ko-KR" sz="1800" b="0" dirty="0"/>
              <a:t>.</a:t>
            </a:r>
            <a:endParaRPr lang="ko-KR" altLang="en-US" sz="1800" b="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5D12CA5-0DBB-C972-6A12-1BFD538FCF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999" y="2039938"/>
            <a:ext cx="5001323" cy="3048425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AC34366-0345-8C89-749F-95A21C189C13}"/>
              </a:ext>
            </a:extLst>
          </p:cNvPr>
          <p:cNvSpPr txBox="1">
            <a:spLocks/>
          </p:cNvSpPr>
          <p:nvPr/>
        </p:nvSpPr>
        <p:spPr>
          <a:xfrm>
            <a:off x="142875" y="9842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 풀이</a:t>
            </a:r>
          </a:p>
        </p:txBody>
      </p:sp>
    </p:spTree>
    <p:extLst>
      <p:ext uri="{BB962C8B-B14F-4D97-AF65-F5344CB8AC3E}">
        <p14:creationId xmlns:p14="http://schemas.microsoft.com/office/powerpoint/2010/main" val="146273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359</Words>
  <Application>Microsoft Office PowerPoint</Application>
  <PresentationFormat>와이드스크린</PresentationFormat>
  <Paragraphs>85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HY견고딕</vt:lpstr>
      <vt:lpstr>맑은 고딕</vt:lpstr>
      <vt:lpstr>Arial</vt:lpstr>
      <vt:lpstr>Wingdings</vt:lpstr>
      <vt:lpstr>Office 테마</vt:lpstr>
      <vt:lpstr>SQL(Oracle DBMS) 작업형 수행평가</vt:lpstr>
      <vt:lpstr>PowerPoint 프레젠테이션</vt:lpstr>
      <vt:lpstr>PowerPoint 프레젠테이션</vt:lpstr>
      <vt:lpstr>PowerPoint 프레젠테이션</vt:lpstr>
      <vt:lpstr>명세서 &amp; ERD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GGG</dc:creator>
  <cp:lastModifiedBy>GGG</cp:lastModifiedBy>
  <cp:revision>5</cp:revision>
  <dcterms:created xsi:type="dcterms:W3CDTF">2025-08-13T01:27:23Z</dcterms:created>
  <dcterms:modified xsi:type="dcterms:W3CDTF">2025-08-13T02:43:22Z</dcterms:modified>
</cp:coreProperties>
</file>